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0" r:id="rId3"/>
    <p:sldId id="695" r:id="rId4"/>
    <p:sldId id="671" r:id="rId5"/>
    <p:sldId id="673" r:id="rId6"/>
    <p:sldId id="664" r:id="rId7"/>
    <p:sldId id="674" r:id="rId8"/>
    <p:sldId id="675" r:id="rId9"/>
    <p:sldId id="676" r:id="rId10"/>
    <p:sldId id="679" r:id="rId11"/>
    <p:sldId id="680" r:id="rId12"/>
    <p:sldId id="678" r:id="rId13"/>
    <p:sldId id="681" r:id="rId14"/>
    <p:sldId id="682" r:id="rId15"/>
    <p:sldId id="684" r:id="rId16"/>
    <p:sldId id="685" r:id="rId17"/>
    <p:sldId id="686" r:id="rId18"/>
    <p:sldId id="677" r:id="rId19"/>
    <p:sldId id="687" r:id="rId20"/>
    <p:sldId id="689" r:id="rId21"/>
    <p:sldId id="688" r:id="rId22"/>
    <p:sldId id="690" r:id="rId23"/>
    <p:sldId id="691" r:id="rId24"/>
    <p:sldId id="692" r:id="rId25"/>
    <p:sldId id="693" r:id="rId26"/>
    <p:sldId id="694" r:id="rId27"/>
    <p:sldId id="258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C9648B-28C6-49A2-879E-3578F62BBFAC}">
          <p14:sldIdLst>
            <p14:sldId id="256"/>
            <p14:sldId id="270"/>
            <p14:sldId id="695"/>
            <p14:sldId id="671"/>
            <p14:sldId id="673"/>
            <p14:sldId id="664"/>
            <p14:sldId id="674"/>
            <p14:sldId id="675"/>
            <p14:sldId id="676"/>
            <p14:sldId id="679"/>
            <p14:sldId id="680"/>
            <p14:sldId id="678"/>
            <p14:sldId id="681"/>
            <p14:sldId id="682"/>
            <p14:sldId id="684"/>
            <p14:sldId id="685"/>
            <p14:sldId id="686"/>
            <p14:sldId id="677"/>
            <p14:sldId id="687"/>
            <p14:sldId id="689"/>
            <p14:sldId id="688"/>
            <p14:sldId id="690"/>
            <p14:sldId id="691"/>
            <p14:sldId id="692"/>
            <p14:sldId id="693"/>
            <p14:sldId id="694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8" autoAdjust="0"/>
    <p:restoredTop sz="91410"/>
  </p:normalViewPr>
  <p:slideViewPr>
    <p:cSldViewPr>
      <p:cViewPr varScale="1">
        <p:scale>
          <a:sx n="131" d="100"/>
          <a:sy n="131" d="100"/>
        </p:scale>
        <p:origin x="21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9143999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41477"/>
            <a:ext cx="2688114" cy="541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7641" y="1535323"/>
            <a:ext cx="70207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b="1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研报生成机器人</a:t>
            </a:r>
            <a:endParaRPr lang="en-US" altLang="zh-CN" sz="4400" b="1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78129" y="3452024"/>
            <a:ext cx="36724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2024.10</a:t>
            </a:r>
            <a:endParaRPr lang="zh-CN" altLang="en-US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627785" y="3001242"/>
            <a:ext cx="38884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pc="300" dirty="0" smtClean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项目汇报</a:t>
            </a:r>
            <a:endParaRPr lang="zh-CN" altLang="en-US" sz="2400" b="1" spc="300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1C7E0E7-AB05-7B45-A946-AE5D91935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20" y="2767547"/>
            <a:ext cx="5616624" cy="34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54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数据专家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600" y="2074406"/>
            <a:ext cx="77048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根据研报生成指令，分析需要查找哪些数据，并生成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查询语句。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从数据库中得到数据后，将查询结果提供给其他需要的专家。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绘制数据图表。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467544" y="111240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主要职责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024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54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数据专家</a:t>
            </a:r>
            <a:r>
              <a:rPr lang="en-US" altLang="zh-CN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r="32475"/>
          <a:stretch/>
        </p:blipFill>
        <p:spPr>
          <a:xfrm>
            <a:off x="316623" y="1228686"/>
            <a:ext cx="3780882" cy="3467569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10116376">
            <a:off x="3575322" y="1439097"/>
            <a:ext cx="1365749" cy="45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572000" y="1127011"/>
            <a:ext cx="4237098" cy="755725"/>
          </a:xfrm>
          <a:prstGeom prst="round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bg1"/>
                </a:solidFill>
              </a:rPr>
              <a:t>查询需求：</a:t>
            </a:r>
            <a:endParaRPr lang="en-US" altLang="zh-CN" sz="1100" dirty="0">
              <a:solidFill>
                <a:schemeClr val="bg1"/>
              </a:solidFill>
            </a:endParaRPr>
          </a:p>
          <a:p>
            <a:r>
              <a:rPr lang="zh-CN" altLang="en-US" sz="1100" dirty="0">
                <a:solidFill>
                  <a:schemeClr val="bg1"/>
                </a:solidFill>
              </a:rPr>
              <a:t>2022年9月至2023年3月的国内铁矿石供应总量数据，以了解国内铁矿石供给情况中的矿山产能利用率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5765757" y="2718321"/>
            <a:ext cx="1849584" cy="32130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/>
              <a:t>查询结果</a:t>
            </a:r>
            <a:endParaRPr lang="zh-CN" altLang="en-US" sz="1100" dirty="0"/>
          </a:p>
        </p:txBody>
      </p:sp>
      <p:sp>
        <p:nvSpPr>
          <p:cNvPr id="13" name="圆角矩形 12"/>
          <p:cNvSpPr/>
          <p:nvPr/>
        </p:nvSpPr>
        <p:spPr>
          <a:xfrm>
            <a:off x="4572000" y="1985486"/>
            <a:ext cx="4237098" cy="75294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 smtClean="0"/>
              <a:t>生成</a:t>
            </a:r>
            <a:r>
              <a:rPr lang="en-US" altLang="zh-CN" sz="1100" dirty="0" smtClean="0"/>
              <a:t>SQL</a:t>
            </a:r>
            <a:r>
              <a:rPr lang="zh-CN" altLang="en-US" sz="1100" dirty="0" smtClean="0"/>
              <a:t>（支持同时生成多条</a:t>
            </a:r>
            <a:r>
              <a:rPr lang="en-US" altLang="zh-CN" sz="1100" dirty="0" smtClean="0"/>
              <a:t>SQL</a:t>
            </a:r>
            <a:r>
              <a:rPr lang="zh-CN" altLang="en-US" sz="1100" dirty="0" smtClean="0"/>
              <a:t>）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/>
              <a:t>SELECT </a:t>
            </a:r>
            <a:r>
              <a:rPr lang="en-US" altLang="zh-CN" sz="1100" dirty="0" err="1"/>
              <a:t>YearMon</a:t>
            </a:r>
            <a:r>
              <a:rPr lang="en-US" altLang="zh-CN" sz="1100" dirty="0"/>
              <a:t>, Yield FROM </a:t>
            </a:r>
            <a:r>
              <a:rPr lang="en-US" altLang="zh-CN" sz="1100" dirty="0" err="1"/>
              <a:t>IronOre_supply_domestic</a:t>
            </a:r>
            <a:r>
              <a:rPr lang="en-US" altLang="zh-CN" sz="1100" dirty="0"/>
              <a:t> WHERE </a:t>
            </a:r>
            <a:r>
              <a:rPr lang="en-US" altLang="zh-CN" sz="1100" dirty="0" err="1"/>
              <a:t>YearMon</a:t>
            </a:r>
            <a:r>
              <a:rPr lang="en-US" altLang="zh-CN" sz="1100" dirty="0"/>
              <a:t> BETWEEN '2022-09' AND '2023-03' ORDER BY </a:t>
            </a:r>
            <a:r>
              <a:rPr lang="en-US" altLang="zh-CN" sz="1100" dirty="0" err="1"/>
              <a:t>YearMon</a:t>
            </a:r>
            <a:endParaRPr lang="zh-CN" altLang="en-US" sz="1100" dirty="0"/>
          </a:p>
        </p:txBody>
      </p:sp>
      <p:sp>
        <p:nvSpPr>
          <p:cNvPr id="12" name="右箭头 11"/>
          <p:cNvSpPr/>
          <p:nvPr/>
        </p:nvSpPr>
        <p:spPr>
          <a:xfrm rot="20403647">
            <a:off x="3659942" y="2446787"/>
            <a:ext cx="1053023" cy="3764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589" y="3181091"/>
            <a:ext cx="3300902" cy="16311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825" y="3659676"/>
            <a:ext cx="22098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报撰写专家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1542865"/>
            <a:ext cx="77048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根据需要分析的主题，向数据专家提出数据查询需求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分析数据指标的走势，撰写数据指标分析文字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结合数据走势与近期热点事件，推测指标变化的原因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总结，拟定小标题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467544" y="111240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主要职责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79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报撰写专家</a:t>
            </a:r>
            <a:r>
              <a:rPr lang="en-US" altLang="zh-CN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示例（</a:t>
            </a:r>
            <a:r>
              <a:rPr lang="en-US" altLang="zh-CN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419622"/>
            <a:ext cx="7413849" cy="349855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67544" y="981614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lang="zh-CN" altLang="en-US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报专家的工作流程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57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报撰写专家</a:t>
            </a:r>
            <a:r>
              <a:rPr lang="en-US" altLang="zh-CN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示例（</a:t>
            </a:r>
            <a:r>
              <a:rPr lang="en-US" altLang="zh-CN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7544" y="981614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提示词设计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1511999"/>
            <a:ext cx="4162963" cy="266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48"/>
          <a:stretch/>
        </p:blipFill>
        <p:spPr>
          <a:xfrm>
            <a:off x="2699792" y="1900045"/>
            <a:ext cx="3888432" cy="2532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/>
          <a:srcRect b="17644"/>
          <a:stretch/>
        </p:blipFill>
        <p:spPr>
          <a:xfrm>
            <a:off x="4427983" y="2320124"/>
            <a:ext cx="4358537" cy="2455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97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报润色专家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3568" y="1542865"/>
            <a:ext cx="7704856" cy="875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对于给定的研报初稿，修改其中可能存在的语法、用词等错误。并模仿往期的研报语言、用词等风格，对研报进行润色。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467544" y="111240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主要职责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7544" y="2490745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r>
              <a:rPr lang="zh-CN" altLang="en-US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词设计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996969"/>
            <a:ext cx="5300086" cy="2009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514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数据存储策略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345" y="1495869"/>
            <a:ext cx="35525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将数据清洗后，存储在</a:t>
            </a:r>
            <a:r>
              <a:rPr lang="en-US" altLang="zh-CN" dirty="0" smtClean="0"/>
              <a:t>SQLite</a:t>
            </a:r>
            <a:r>
              <a:rPr lang="zh-CN" altLang="en-US" dirty="0" smtClean="0"/>
              <a:t>数据库中。需要提取数据的时候，只需要撰写</a:t>
            </a:r>
            <a:r>
              <a:rPr lang="en-US" altLang="zh-CN" dirty="0" smtClean="0"/>
              <a:t>SQL</a:t>
            </a:r>
            <a:r>
              <a:rPr lang="zh-CN" altLang="en-US" dirty="0" smtClean="0"/>
              <a:t>，就可以很轻松地提取各种数据。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将表结构以及各属性的含义告诉数据</a:t>
            </a:r>
            <a:r>
              <a:rPr lang="zh-CN" altLang="en-US" dirty="0" smtClean="0"/>
              <a:t>专家。数据</a:t>
            </a:r>
            <a:r>
              <a:rPr lang="zh-CN" altLang="en-US" dirty="0"/>
              <a:t>专家即可根据用户需求，生成最合适的</a:t>
            </a:r>
            <a:r>
              <a:rPr lang="en-US" altLang="zh-CN" dirty="0"/>
              <a:t>SQL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467544" y="1112403"/>
            <a:ext cx="1670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结构化数据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r="52361" b="26293"/>
          <a:stretch/>
        </p:blipFill>
        <p:spPr>
          <a:xfrm>
            <a:off x="4569597" y="1171707"/>
            <a:ext cx="3084970" cy="2630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549" y="2968814"/>
            <a:ext cx="3213972" cy="1938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40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数据存储策略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345" y="1495869"/>
            <a:ext cx="2942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使用大语言模型阅读往期研报，提取其中的关键事件，并将这些数据存储在</a:t>
            </a:r>
            <a:r>
              <a:rPr lang="en-US" altLang="zh-CN" dirty="0" smtClean="0"/>
              <a:t>SQLite</a:t>
            </a:r>
            <a:r>
              <a:rPr lang="zh-CN" altLang="en-US" dirty="0" smtClean="0"/>
              <a:t>中。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在撰写研报时，可以直接在数据库中查询近期的关键信息，作为研报的参考。</a:t>
            </a:r>
            <a:endParaRPr lang="en-US" altLang="zh-CN" dirty="0"/>
          </a:p>
        </p:txBody>
      </p:sp>
      <p:sp>
        <p:nvSpPr>
          <p:cNvPr id="13" name="矩形 12"/>
          <p:cNvSpPr/>
          <p:nvPr/>
        </p:nvSpPr>
        <p:spPr>
          <a:xfrm>
            <a:off x="467544" y="1112403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非结构化数据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1197358"/>
            <a:ext cx="4421028" cy="30696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-329" t="-833" r="20858" b="75537"/>
          <a:stretch/>
        </p:blipFill>
        <p:spPr>
          <a:xfrm>
            <a:off x="4745533" y="3789609"/>
            <a:ext cx="4253125" cy="939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96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" y="282961"/>
            <a:ext cx="9063136" cy="486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iṡ1íḋe">
            <a:extLst>
              <a:ext uri="{FF2B5EF4-FFF2-40B4-BE49-F238E27FC236}">
                <a16:creationId xmlns:a16="http://schemas.microsoft.com/office/drawing/2014/main" id="{3B9F2DCF-2C31-7A4F-A556-CD62ECFFFD0D}"/>
              </a:ext>
            </a:extLst>
          </p:cNvPr>
          <p:cNvSpPr/>
          <p:nvPr/>
        </p:nvSpPr>
        <p:spPr>
          <a:xfrm>
            <a:off x="-5173" y="0"/>
            <a:ext cx="9142169" cy="5143500"/>
          </a:xfrm>
          <a:prstGeom prst="rect">
            <a:avLst/>
          </a:prstGeom>
          <a:solidFill>
            <a:srgbClr val="680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tile tx="0" ty="0" sx="100000" sy="100000" flip="none" algn="tl"/>
              </a:blip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36794D-5392-C04F-837C-67494FF6C827}"/>
              </a:ext>
            </a:extLst>
          </p:cNvPr>
          <p:cNvGrpSpPr/>
          <p:nvPr/>
        </p:nvGrpSpPr>
        <p:grpSpPr>
          <a:xfrm>
            <a:off x="1158682" y="3028742"/>
            <a:ext cx="6814457" cy="0"/>
            <a:chOff x="2690949" y="3428999"/>
            <a:chExt cx="6814457" cy="0"/>
          </a:xfrm>
        </p:grpSpPr>
        <p:cxnSp>
          <p:nvCxnSpPr>
            <p:cNvPr id="16" name="直接连接符 6">
              <a:extLst>
                <a:ext uri="{FF2B5EF4-FFF2-40B4-BE49-F238E27FC236}">
                  <a16:creationId xmlns:a16="http://schemas.microsoft.com/office/drawing/2014/main" id="{ECC1F930-36D8-B046-A598-79FE9D261FF1}"/>
                </a:ext>
              </a:extLst>
            </p:cNvPr>
            <p:cNvCxnSpPr/>
            <p:nvPr/>
          </p:nvCxnSpPr>
          <p:spPr>
            <a:xfrm>
              <a:off x="2690949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8">
              <a:extLst>
                <a:ext uri="{FF2B5EF4-FFF2-40B4-BE49-F238E27FC236}">
                  <a16:creationId xmlns:a16="http://schemas.microsoft.com/office/drawing/2014/main" id="{52430301-250A-F642-BDCF-35CCBFFA8632}"/>
                </a:ext>
              </a:extLst>
            </p:cNvPr>
            <p:cNvCxnSpPr/>
            <p:nvPr/>
          </p:nvCxnSpPr>
          <p:spPr>
            <a:xfrm>
              <a:off x="6422572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BCA4644-C9FC-5E42-911D-BE8E2C05F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18" y="2786446"/>
            <a:ext cx="480374" cy="480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B44F4D-6CFB-E145-AB7D-D4CBE4C2B4DD}"/>
              </a:ext>
            </a:extLst>
          </p:cNvPr>
          <p:cNvSpPr txBox="1"/>
          <p:nvPr/>
        </p:nvSpPr>
        <p:spPr>
          <a:xfrm>
            <a:off x="1386571" y="1767803"/>
            <a:ext cx="635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三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、实验过程</a:t>
            </a:r>
            <a:endParaRPr kumimoji="1" lang="zh-CN" altLang="en-US" sz="320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4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项目结构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361" y="1563638"/>
            <a:ext cx="50647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ApiDemo</a:t>
            </a:r>
            <a:r>
              <a:rPr lang="en-US" altLang="zh-CN" sz="1400" dirty="0" smtClean="0"/>
              <a:t> ——</a:t>
            </a:r>
            <a:r>
              <a:rPr lang="zh-CN" altLang="en-US" sz="1400" dirty="0" smtClean="0"/>
              <a:t>测试是否能连接大模型的</a:t>
            </a:r>
            <a:r>
              <a:rPr lang="en-US" altLang="zh-CN" sz="1400" dirty="0" err="1" smtClean="0"/>
              <a:t>api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/>
              <a:t>a</a:t>
            </a:r>
            <a:r>
              <a:rPr lang="en-US" altLang="zh-CN" sz="1400" dirty="0" err="1" smtClean="0"/>
              <a:t>ssetst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存储一些图片资源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Config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配置</a:t>
            </a:r>
            <a:r>
              <a:rPr lang="en-US" altLang="zh-CN" sz="1400" dirty="0" err="1" smtClean="0"/>
              <a:t>api</a:t>
            </a:r>
            <a:r>
              <a:rPr lang="en-US" altLang="zh-CN" sz="1400" dirty="0" smtClean="0"/>
              <a:t> key ,</a:t>
            </a:r>
            <a:r>
              <a:rPr lang="zh-CN" altLang="en-US" sz="1400" dirty="0" smtClean="0"/>
              <a:t>数据库地址等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dataAgent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——</a:t>
            </a:r>
            <a:r>
              <a:rPr lang="zh-CN" altLang="en-US" sz="1400" dirty="0" smtClean="0"/>
              <a:t>数据专家相关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ReportGenerateAgent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研报生成专家、润色专家相关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/>
              <a:t>reportResults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研报保存未知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m</a:t>
            </a:r>
            <a:r>
              <a:rPr lang="en-US" altLang="zh-CN" sz="1400" dirty="0" smtClean="0"/>
              <a:t>ain.py——</a:t>
            </a:r>
            <a:r>
              <a:rPr lang="zh-CN" altLang="en-US" sz="1400" dirty="0" smtClean="0"/>
              <a:t>入口函数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供给分析模板</a:t>
            </a:r>
            <a:r>
              <a:rPr lang="en-US" altLang="zh-CN" sz="1400" dirty="0" smtClean="0"/>
              <a:t>.md~</a:t>
            </a:r>
            <a:r>
              <a:rPr lang="zh-CN" altLang="en-US" sz="1400" dirty="0" smtClean="0"/>
              <a:t>项目要求</a:t>
            </a:r>
            <a:r>
              <a:rPr lang="en-US" altLang="zh-CN" sz="1400" dirty="0" smtClean="0"/>
              <a:t>.md ——</a:t>
            </a:r>
            <a:r>
              <a:rPr lang="zh-CN" altLang="en-US" sz="1400" dirty="0" smtClean="0"/>
              <a:t>我做项目时候的一些思考（运行项目是可以忽略）</a:t>
            </a:r>
            <a:endParaRPr lang="en-US" altLang="zh-CN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1310512"/>
            <a:ext cx="2819400" cy="3419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71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" y="282961"/>
            <a:ext cx="9063136" cy="486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iṡ1íḋe">
            <a:extLst>
              <a:ext uri="{FF2B5EF4-FFF2-40B4-BE49-F238E27FC236}">
                <a16:creationId xmlns:a16="http://schemas.microsoft.com/office/drawing/2014/main" id="{3B9F2DCF-2C31-7A4F-A556-CD62ECFFFD0D}"/>
              </a:ext>
            </a:extLst>
          </p:cNvPr>
          <p:cNvSpPr/>
          <p:nvPr/>
        </p:nvSpPr>
        <p:spPr>
          <a:xfrm>
            <a:off x="-5173" y="0"/>
            <a:ext cx="9142169" cy="5143500"/>
          </a:xfrm>
          <a:prstGeom prst="rect">
            <a:avLst/>
          </a:prstGeom>
          <a:solidFill>
            <a:srgbClr val="680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tile tx="0" ty="0" sx="100000" sy="100000" flip="none" algn="tl"/>
              </a:blip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B44F4D-6CFB-E145-AB7D-D4CBE4C2B4DD}"/>
              </a:ext>
            </a:extLst>
          </p:cNvPr>
          <p:cNvSpPr txBox="1"/>
          <p:nvPr/>
        </p:nvSpPr>
        <p:spPr>
          <a:xfrm>
            <a:off x="395536" y="264708"/>
            <a:ext cx="635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77379" y="1294477"/>
            <a:ext cx="34624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项目概述</a:t>
            </a:r>
            <a:endParaRPr lang="en-US" altLang="zh-CN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设计思路</a:t>
            </a:r>
            <a:endParaRPr lang="en-US" altLang="zh-CN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实验过程</a:t>
            </a:r>
            <a:endParaRPr lang="en-US" altLang="zh-CN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模型评价</a:t>
            </a:r>
            <a:endParaRPr lang="zh-CN" altLang="en-US" sz="2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202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项目运行方法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693" y="932970"/>
            <a:ext cx="82937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在</a:t>
            </a:r>
            <a:r>
              <a:rPr lang="en-US" altLang="zh-CN" dirty="0" smtClean="0"/>
              <a:t>Config/config.py</a:t>
            </a:r>
            <a:r>
              <a:rPr lang="zh-CN" altLang="en-US" dirty="0" smtClean="0"/>
              <a:t>中提前配置好</a:t>
            </a:r>
            <a:r>
              <a:rPr lang="en-US" altLang="zh-CN" dirty="0" err="1" smtClean="0"/>
              <a:t>deepseek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api</a:t>
            </a:r>
            <a:r>
              <a:rPr lang="en-US" altLang="zh-CN" dirty="0" smtClean="0"/>
              <a:t>,</a:t>
            </a:r>
            <a:r>
              <a:rPr lang="zh-CN" altLang="en-US" dirty="0" smtClean="0"/>
              <a:t>设置好研报输出路径等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242" y="1435764"/>
            <a:ext cx="5256584" cy="1144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框 11"/>
          <p:cNvSpPr txBox="1"/>
          <p:nvPr/>
        </p:nvSpPr>
        <p:spPr>
          <a:xfrm>
            <a:off x="605289" y="2517783"/>
            <a:ext cx="829375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配置好研报的分析时间，</a:t>
            </a:r>
            <a:r>
              <a:rPr lang="zh-CN" altLang="en-US" dirty="0"/>
              <a:t>运行</a:t>
            </a:r>
            <a:r>
              <a:rPr lang="en-US" altLang="zh-CN" dirty="0"/>
              <a:t>main.py</a:t>
            </a:r>
            <a:r>
              <a:rPr lang="zh-CN" altLang="en-US" dirty="0"/>
              <a:t>，</a:t>
            </a:r>
            <a:r>
              <a:rPr lang="zh-CN" altLang="en-US" dirty="0" smtClean="0"/>
              <a:t>开始生成研报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242" y="3068313"/>
            <a:ext cx="5223284" cy="1837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284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报生成结果示例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5522" y="974549"/>
            <a:ext cx="82937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研</a:t>
            </a:r>
            <a:r>
              <a:rPr lang="zh-CN" altLang="en-US" dirty="0" smtClean="0"/>
              <a:t>报生成结果（需要安装</a:t>
            </a:r>
            <a:r>
              <a:rPr lang="en-US" altLang="zh-CN" dirty="0" smtClean="0"/>
              <a:t>markdown</a:t>
            </a:r>
            <a:r>
              <a:rPr lang="zh-CN" altLang="en-US" dirty="0" smtClean="0"/>
              <a:t>阅读器，例如</a:t>
            </a:r>
            <a:r>
              <a:rPr lang="en-US" altLang="zh-CN" dirty="0" err="1" smtClean="0"/>
              <a:t>vscode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typora</a:t>
            </a:r>
            <a:r>
              <a:rPr lang="zh-CN" altLang="en-US" dirty="0" smtClean="0"/>
              <a:t>等）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33" y="1559367"/>
            <a:ext cx="5059206" cy="33418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168" y="1495869"/>
            <a:ext cx="2617189" cy="3371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58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" y="282961"/>
            <a:ext cx="9063136" cy="486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iṡ1íḋe">
            <a:extLst>
              <a:ext uri="{FF2B5EF4-FFF2-40B4-BE49-F238E27FC236}">
                <a16:creationId xmlns:a16="http://schemas.microsoft.com/office/drawing/2014/main" id="{3B9F2DCF-2C31-7A4F-A556-CD62ECFFFD0D}"/>
              </a:ext>
            </a:extLst>
          </p:cNvPr>
          <p:cNvSpPr/>
          <p:nvPr/>
        </p:nvSpPr>
        <p:spPr>
          <a:xfrm>
            <a:off x="-5173" y="0"/>
            <a:ext cx="9142169" cy="5143500"/>
          </a:xfrm>
          <a:prstGeom prst="rect">
            <a:avLst/>
          </a:prstGeom>
          <a:solidFill>
            <a:srgbClr val="680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tile tx="0" ty="0" sx="100000" sy="100000" flip="none" algn="tl"/>
              </a:blip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36794D-5392-C04F-837C-67494FF6C827}"/>
              </a:ext>
            </a:extLst>
          </p:cNvPr>
          <p:cNvGrpSpPr/>
          <p:nvPr/>
        </p:nvGrpSpPr>
        <p:grpSpPr>
          <a:xfrm>
            <a:off x="1158682" y="3028742"/>
            <a:ext cx="6814457" cy="0"/>
            <a:chOff x="2690949" y="3428999"/>
            <a:chExt cx="6814457" cy="0"/>
          </a:xfrm>
        </p:grpSpPr>
        <p:cxnSp>
          <p:nvCxnSpPr>
            <p:cNvPr id="16" name="直接连接符 6">
              <a:extLst>
                <a:ext uri="{FF2B5EF4-FFF2-40B4-BE49-F238E27FC236}">
                  <a16:creationId xmlns:a16="http://schemas.microsoft.com/office/drawing/2014/main" id="{ECC1F930-36D8-B046-A598-79FE9D261FF1}"/>
                </a:ext>
              </a:extLst>
            </p:cNvPr>
            <p:cNvCxnSpPr/>
            <p:nvPr/>
          </p:nvCxnSpPr>
          <p:spPr>
            <a:xfrm>
              <a:off x="2690949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8">
              <a:extLst>
                <a:ext uri="{FF2B5EF4-FFF2-40B4-BE49-F238E27FC236}">
                  <a16:creationId xmlns:a16="http://schemas.microsoft.com/office/drawing/2014/main" id="{52430301-250A-F642-BDCF-35CCBFFA8632}"/>
                </a:ext>
              </a:extLst>
            </p:cNvPr>
            <p:cNvCxnSpPr/>
            <p:nvPr/>
          </p:nvCxnSpPr>
          <p:spPr>
            <a:xfrm>
              <a:off x="6422572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BCA4644-C9FC-5E42-911D-BE8E2C05F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18" y="2786446"/>
            <a:ext cx="480374" cy="480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B44F4D-6CFB-E145-AB7D-D4CBE4C2B4DD}"/>
              </a:ext>
            </a:extLst>
          </p:cNvPr>
          <p:cNvSpPr txBox="1"/>
          <p:nvPr/>
        </p:nvSpPr>
        <p:spPr>
          <a:xfrm>
            <a:off x="1386571" y="1767803"/>
            <a:ext cx="635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四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、模型评价</a:t>
            </a:r>
            <a:endParaRPr kumimoji="1" lang="zh-CN" altLang="en-US" sz="320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8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模型准确度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970" y="4477039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https://www.kaggle.com/competitions/research-report-generation/leaderboard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997431"/>
            <a:ext cx="8285932" cy="3395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490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模型评价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5345" y="1400298"/>
            <a:ext cx="82937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性能开销小</a:t>
            </a:r>
            <a:r>
              <a:rPr lang="zh-CN" altLang="en-US" sz="1600" dirty="0" smtClean="0"/>
              <a:t>。</a:t>
            </a:r>
            <a:r>
              <a:rPr lang="zh-CN" altLang="en-US" sz="1600" dirty="0"/>
              <a:t>调用</a:t>
            </a:r>
            <a:r>
              <a:rPr lang="zh-CN" altLang="en-US" sz="1600" dirty="0" smtClean="0"/>
              <a:t>大语言模型的</a:t>
            </a:r>
            <a:r>
              <a:rPr lang="en-US" altLang="zh-CN" sz="1600" dirty="0" err="1"/>
              <a:t>a</a:t>
            </a:r>
            <a:r>
              <a:rPr lang="en-US" altLang="zh-CN" sz="1600" dirty="0" err="1" smtClean="0"/>
              <a:t>pi</a:t>
            </a:r>
            <a:r>
              <a:rPr lang="en-US" altLang="zh-CN" sz="1600" dirty="0" smtClean="0"/>
              <a:t>+</a:t>
            </a:r>
            <a:r>
              <a:rPr lang="zh-CN" altLang="en-US" sz="1600" dirty="0" smtClean="0"/>
              <a:t>适当的</a:t>
            </a:r>
            <a:r>
              <a:rPr lang="en-US" altLang="zh-CN" sz="1600" dirty="0"/>
              <a:t>Prompt </a:t>
            </a:r>
            <a:r>
              <a:rPr lang="en-US" altLang="zh-CN" sz="1600" dirty="0" smtClean="0"/>
              <a:t>Engineering</a:t>
            </a:r>
            <a:r>
              <a:rPr lang="zh-CN" altLang="en-US" sz="1600" dirty="0" smtClean="0"/>
              <a:t>，无需本地部署大模型，</a:t>
            </a:r>
            <a:r>
              <a:rPr lang="zh-CN" altLang="en-US" sz="1600" dirty="0"/>
              <a:t>无需微调，</a:t>
            </a:r>
            <a:r>
              <a:rPr lang="zh-CN" altLang="en-US" sz="1600" dirty="0" smtClean="0"/>
              <a:t>即可实现简易的研报生成功能。</a:t>
            </a:r>
            <a:endParaRPr lang="en-US" altLang="zh-CN" sz="16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生成的研报图文并茂，分析角度丰富。</a:t>
            </a:r>
            <a:endParaRPr lang="en-US" altLang="zh-CN" sz="16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支持灵活调整生成研报的结构</a:t>
            </a:r>
            <a:r>
              <a:rPr lang="en-US" altLang="zh-CN" sz="1600" b="1" dirty="0" smtClean="0"/>
              <a:t>/</a:t>
            </a:r>
            <a:r>
              <a:rPr lang="zh-CN" altLang="en-US" sz="1600" b="1" dirty="0" smtClean="0"/>
              <a:t>分析角度。</a:t>
            </a:r>
            <a:r>
              <a:rPr lang="zh-CN" altLang="en-US" sz="1600" dirty="0" smtClean="0"/>
              <a:t>机构可以自定义研报的分析角度，进而灵活适配各题材的研报。</a:t>
            </a:r>
            <a:endParaRPr lang="en-US" altLang="zh-CN" sz="1600" dirty="0"/>
          </a:p>
        </p:txBody>
      </p:sp>
      <p:sp>
        <p:nvSpPr>
          <p:cNvPr id="7" name="矩形 6"/>
          <p:cNvSpPr/>
          <p:nvPr/>
        </p:nvSpPr>
        <p:spPr>
          <a:xfrm>
            <a:off x="467544" y="1044953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3339290"/>
            <a:ext cx="5185809" cy="1613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75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模型评价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7544" y="1031853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</a:t>
            </a:r>
            <a:r>
              <a:rPr lang="zh-CN" altLang="en-US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可以提升的方面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5345" y="1400298"/>
            <a:ext cx="82937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模型过于简单，对于多</a:t>
            </a:r>
            <a:r>
              <a:rPr lang="en-US" altLang="zh-CN" sz="1600" b="1" dirty="0" smtClean="0"/>
              <a:t>Agents</a:t>
            </a:r>
            <a:r>
              <a:rPr lang="zh-CN" altLang="en-US" sz="1600" b="1" dirty="0" smtClean="0"/>
              <a:t>的使用探索不足</a:t>
            </a:r>
            <a:r>
              <a:rPr lang="zh-CN" altLang="en-US" sz="1600" dirty="0" smtClean="0"/>
              <a:t>。本项目虽然探索了多</a:t>
            </a:r>
            <a:r>
              <a:rPr lang="en-US" altLang="zh-CN" sz="1600" dirty="0" smtClean="0"/>
              <a:t>Agents</a:t>
            </a:r>
            <a:r>
              <a:rPr lang="zh-CN" altLang="en-US" sz="1600" dirty="0" smtClean="0"/>
              <a:t>在研报生成中的应用，但是对于多</a:t>
            </a:r>
            <a:r>
              <a:rPr lang="en-US" altLang="zh-CN" sz="1600" dirty="0" smtClean="0"/>
              <a:t>Agents</a:t>
            </a:r>
            <a:r>
              <a:rPr lang="zh-CN" altLang="en-US" sz="1600" dirty="0" smtClean="0"/>
              <a:t>技术的理解较为浅显，应用还可以进一步加强。</a:t>
            </a:r>
            <a:endParaRPr lang="en-US" altLang="zh-CN" sz="16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生成研报的准确度还可以提升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模型缺少反思过程</a:t>
            </a:r>
            <a:r>
              <a:rPr lang="zh-CN" altLang="en-US" sz="1600" dirty="0" smtClean="0"/>
              <a:t>。本项目中，模型虽然生成了研报，但是模型无法知道自己生成的研报质量如何，进而无法进行反思、并进一步提高模型准确度。</a:t>
            </a:r>
            <a:endParaRPr lang="en-US" altLang="zh-CN" sz="16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研报结构缺乏专业性</a:t>
            </a:r>
            <a:r>
              <a:rPr lang="zh-CN" altLang="en-US" sz="1600" dirty="0" smtClean="0"/>
              <a:t>。由于我自己此前没有撰写过研报，也不知道研报应该怎样写。在做本项目时，我反复阅读了所给的几篇示例文档，自己总结出了研报的大致结构，但这些显然时缺乏专业性的。所以要做好该项目，需要和金融相关从业者有深入交流，了解真实业务场景下，研报应该要怎样写，怎样才算好研报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9222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源地址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7544" y="1215632"/>
            <a:ext cx="8297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https://github.com/changyang-zeng66885/research-report-generation</a:t>
            </a:r>
            <a:endParaRPr lang="zh-CN" altLang="en-US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5345" y="1400298"/>
            <a:ext cx="8293753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1761550"/>
            <a:ext cx="4611732" cy="2932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24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Dell\Desktop\校门图片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4204"/>
            <a:ext cx="9144000" cy="30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91880" y="1869673"/>
            <a:ext cx="280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  谢！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1880" y="2767479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Thank  you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4" y="141521"/>
            <a:ext cx="2508906" cy="505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" y="282961"/>
            <a:ext cx="9063136" cy="486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iṡ1íḋe">
            <a:extLst>
              <a:ext uri="{FF2B5EF4-FFF2-40B4-BE49-F238E27FC236}">
                <a16:creationId xmlns:a16="http://schemas.microsoft.com/office/drawing/2014/main" id="{3B9F2DCF-2C31-7A4F-A556-CD62ECFFFD0D}"/>
              </a:ext>
            </a:extLst>
          </p:cNvPr>
          <p:cNvSpPr/>
          <p:nvPr/>
        </p:nvSpPr>
        <p:spPr>
          <a:xfrm>
            <a:off x="-5173" y="0"/>
            <a:ext cx="9142169" cy="5143500"/>
          </a:xfrm>
          <a:prstGeom prst="rect">
            <a:avLst/>
          </a:prstGeom>
          <a:solidFill>
            <a:srgbClr val="680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tile tx="0" ty="0" sx="100000" sy="100000" flip="none" algn="tl"/>
              </a:blip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B44F4D-6CFB-E145-AB7D-D4CBE4C2B4DD}"/>
              </a:ext>
            </a:extLst>
          </p:cNvPr>
          <p:cNvSpPr txBox="1"/>
          <p:nvPr/>
        </p:nvSpPr>
        <p:spPr>
          <a:xfrm>
            <a:off x="395536" y="264708"/>
            <a:ext cx="635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77379" y="1294477"/>
            <a:ext cx="34624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项目概述</a:t>
            </a:r>
            <a:endParaRPr lang="en-US" altLang="zh-CN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设计思路</a:t>
            </a:r>
            <a:endParaRPr lang="en-US" altLang="zh-CN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实验过程</a:t>
            </a:r>
            <a:endParaRPr lang="en-US" altLang="zh-CN" sz="2000" dirty="0" smtClean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模型评价</a:t>
            </a:r>
            <a:endParaRPr lang="zh-CN" altLang="en-US" sz="2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23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" y="282961"/>
            <a:ext cx="9063136" cy="486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iṡ1íḋe">
            <a:extLst>
              <a:ext uri="{FF2B5EF4-FFF2-40B4-BE49-F238E27FC236}">
                <a16:creationId xmlns:a16="http://schemas.microsoft.com/office/drawing/2014/main" id="{3B9F2DCF-2C31-7A4F-A556-CD62ECFFFD0D}"/>
              </a:ext>
            </a:extLst>
          </p:cNvPr>
          <p:cNvSpPr/>
          <p:nvPr/>
        </p:nvSpPr>
        <p:spPr>
          <a:xfrm>
            <a:off x="-5173" y="0"/>
            <a:ext cx="9142169" cy="5143500"/>
          </a:xfrm>
          <a:prstGeom prst="rect">
            <a:avLst/>
          </a:prstGeom>
          <a:solidFill>
            <a:srgbClr val="680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tile tx="0" ty="0" sx="100000" sy="100000" flip="none" algn="tl"/>
              </a:blip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36794D-5392-C04F-837C-67494FF6C827}"/>
              </a:ext>
            </a:extLst>
          </p:cNvPr>
          <p:cNvGrpSpPr/>
          <p:nvPr/>
        </p:nvGrpSpPr>
        <p:grpSpPr>
          <a:xfrm>
            <a:off x="1158682" y="3028742"/>
            <a:ext cx="6814457" cy="0"/>
            <a:chOff x="2690949" y="3428999"/>
            <a:chExt cx="6814457" cy="0"/>
          </a:xfrm>
        </p:grpSpPr>
        <p:cxnSp>
          <p:nvCxnSpPr>
            <p:cNvPr id="16" name="直接连接符 6">
              <a:extLst>
                <a:ext uri="{FF2B5EF4-FFF2-40B4-BE49-F238E27FC236}">
                  <a16:creationId xmlns:a16="http://schemas.microsoft.com/office/drawing/2014/main" id="{ECC1F930-36D8-B046-A598-79FE9D261FF1}"/>
                </a:ext>
              </a:extLst>
            </p:cNvPr>
            <p:cNvCxnSpPr/>
            <p:nvPr/>
          </p:nvCxnSpPr>
          <p:spPr>
            <a:xfrm>
              <a:off x="2690949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8">
              <a:extLst>
                <a:ext uri="{FF2B5EF4-FFF2-40B4-BE49-F238E27FC236}">
                  <a16:creationId xmlns:a16="http://schemas.microsoft.com/office/drawing/2014/main" id="{52430301-250A-F642-BDCF-35CCBFFA8632}"/>
                </a:ext>
              </a:extLst>
            </p:cNvPr>
            <p:cNvCxnSpPr/>
            <p:nvPr/>
          </p:nvCxnSpPr>
          <p:spPr>
            <a:xfrm>
              <a:off x="6422572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BCA4644-C9FC-5E42-911D-BE8E2C05F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18" y="2786446"/>
            <a:ext cx="480374" cy="480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B44F4D-6CFB-E145-AB7D-D4CBE4C2B4DD}"/>
              </a:ext>
            </a:extLst>
          </p:cNvPr>
          <p:cNvSpPr txBox="1"/>
          <p:nvPr/>
        </p:nvSpPr>
        <p:spPr>
          <a:xfrm>
            <a:off x="1386571" y="1767803"/>
            <a:ext cx="635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一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、项目概述</a:t>
            </a:r>
            <a:endParaRPr kumimoji="1" lang="zh-CN" altLang="en-US" sz="320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48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7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1131590"/>
            <a:ext cx="8341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研究</a:t>
            </a:r>
            <a:r>
              <a:rPr lang="zh-CN" altLang="en-US" dirty="0"/>
              <a:t>报告是投资领域的重要参考资料，如何根据收集到的数据自动生成研究报告是一项非常有价值的工作</a:t>
            </a:r>
            <a:r>
              <a:rPr lang="zh-CN" altLang="en-US" dirty="0" smtClean="0"/>
              <a:t>。使用大</a:t>
            </a:r>
            <a:r>
              <a:rPr lang="zh-CN" altLang="en-US" dirty="0"/>
              <a:t>语言模型可以帮助我们做到这一点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在本项目中，</a:t>
            </a:r>
            <a:r>
              <a:rPr lang="zh-CN" altLang="en-US" b="1" dirty="0" smtClean="0"/>
              <a:t>我们需要借助大语言模型的工具，尝试自动化地生成一篇研报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499741"/>
            <a:ext cx="2951612" cy="18722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010" y="2320441"/>
            <a:ext cx="2905721" cy="223080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921226" y="3111806"/>
            <a:ext cx="1329745" cy="648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generate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7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544" y="1347614"/>
            <a:ext cx="8341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提示词工程</a:t>
            </a:r>
            <a:endParaRPr lang="en-US" altLang="zh-CN" b="1" dirty="0" smtClean="0"/>
          </a:p>
          <a:p>
            <a:r>
              <a:rPr lang="zh-CN" altLang="en-US" dirty="0" smtClean="0"/>
              <a:t>提示</a:t>
            </a:r>
            <a:r>
              <a:rPr lang="zh-CN" altLang="en-US" dirty="0"/>
              <a:t>词</a:t>
            </a:r>
            <a:r>
              <a:rPr lang="zh-CN" altLang="en-US" dirty="0" smtClean="0"/>
              <a:t>工程</a:t>
            </a:r>
            <a:r>
              <a:rPr lang="zh-CN" altLang="en-US" dirty="0"/>
              <a:t>（</a:t>
            </a:r>
            <a:r>
              <a:rPr lang="en-US" altLang="zh-CN" dirty="0"/>
              <a:t>Prompt </a:t>
            </a:r>
            <a:r>
              <a:rPr lang="en-US" altLang="zh-CN" dirty="0" err="1"/>
              <a:t>Engingering</a:t>
            </a:r>
            <a:r>
              <a:rPr lang="zh-CN" altLang="en-US" dirty="0" smtClean="0"/>
              <a:t>）指</a:t>
            </a:r>
            <a:r>
              <a:rPr lang="zh-CN" altLang="en-US" dirty="0"/>
              <a:t>的是通过结构化文本等方式来完善提示词，引导</a:t>
            </a:r>
            <a:r>
              <a:rPr lang="en-US" altLang="zh-CN" dirty="0"/>
              <a:t>LLM</a:t>
            </a:r>
            <a:r>
              <a:rPr lang="zh-CN" altLang="en-US" dirty="0"/>
              <a:t>输出我们期望的结果。通过提示词工程可以在不更新模型权重的情况下，让</a:t>
            </a:r>
            <a:r>
              <a:rPr lang="en-US" altLang="zh-CN" dirty="0"/>
              <a:t>LLM</a:t>
            </a:r>
            <a:r>
              <a:rPr lang="zh-CN" altLang="en-US" dirty="0"/>
              <a:t>完成不同类型的任务。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467544" y="2787774"/>
            <a:ext cx="8064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多</a:t>
            </a:r>
            <a:r>
              <a:rPr lang="en-US" altLang="zh-CN" b="1" dirty="0"/>
              <a:t>Agents</a:t>
            </a:r>
            <a:r>
              <a:rPr lang="zh-CN" altLang="en-US" b="1" dirty="0" smtClean="0"/>
              <a:t>技术</a:t>
            </a:r>
            <a:endParaRPr lang="en-US" altLang="zh-CN" b="1" dirty="0" smtClean="0"/>
          </a:p>
          <a:p>
            <a:r>
              <a:rPr lang="zh-CN" altLang="en-US" dirty="0"/>
              <a:t>多</a:t>
            </a:r>
            <a:r>
              <a:rPr lang="en-US" altLang="zh-CN" dirty="0"/>
              <a:t>Agent</a:t>
            </a:r>
            <a:r>
              <a:rPr lang="zh-CN" altLang="en-US" dirty="0"/>
              <a:t>技术（</a:t>
            </a:r>
            <a:r>
              <a:rPr lang="en-US" altLang="zh-CN" dirty="0"/>
              <a:t>Multi-Agent Technology</a:t>
            </a:r>
            <a:r>
              <a:rPr lang="zh-CN" altLang="en-US" dirty="0"/>
              <a:t>）是一种研究和开发涉及多个自主实体（称为“代理”或“</a:t>
            </a:r>
            <a:r>
              <a:rPr lang="en-US" altLang="zh-CN" dirty="0"/>
              <a:t>Agent”</a:t>
            </a:r>
            <a:r>
              <a:rPr lang="zh-CN" altLang="en-US" dirty="0"/>
              <a:t>）的系统的技术。这些代理可以在特定环境中独立或协同工作，以实现复杂的任务或解决问题。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159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9" y="282961"/>
            <a:ext cx="9063136" cy="486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iṡ1íḋe">
            <a:extLst>
              <a:ext uri="{FF2B5EF4-FFF2-40B4-BE49-F238E27FC236}">
                <a16:creationId xmlns:a16="http://schemas.microsoft.com/office/drawing/2014/main" id="{3B9F2DCF-2C31-7A4F-A556-CD62ECFFFD0D}"/>
              </a:ext>
            </a:extLst>
          </p:cNvPr>
          <p:cNvSpPr/>
          <p:nvPr/>
        </p:nvSpPr>
        <p:spPr>
          <a:xfrm>
            <a:off x="-5173" y="0"/>
            <a:ext cx="9142169" cy="5143500"/>
          </a:xfrm>
          <a:prstGeom prst="rect">
            <a:avLst/>
          </a:prstGeom>
          <a:solidFill>
            <a:srgbClr val="680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blipFill>
                <a:blip r:embed="rId3"/>
                <a:tile tx="0" ty="0" sx="100000" sy="100000" flip="none" algn="tl"/>
              </a:blipFill>
              <a:effectLst/>
              <a:uLnTx/>
              <a:uFillTx/>
              <a:latin typeface="Arial" panose="020B0604020202020204"/>
              <a:ea typeface="Microsoft YaHei" panose="020B0503020204020204" charset="-122"/>
              <a:cs typeface="+mn-cs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36794D-5392-C04F-837C-67494FF6C827}"/>
              </a:ext>
            </a:extLst>
          </p:cNvPr>
          <p:cNvGrpSpPr/>
          <p:nvPr/>
        </p:nvGrpSpPr>
        <p:grpSpPr>
          <a:xfrm>
            <a:off x="1158682" y="3028742"/>
            <a:ext cx="6814457" cy="0"/>
            <a:chOff x="2690949" y="3428999"/>
            <a:chExt cx="6814457" cy="0"/>
          </a:xfrm>
        </p:grpSpPr>
        <p:cxnSp>
          <p:nvCxnSpPr>
            <p:cNvPr id="16" name="直接连接符 6">
              <a:extLst>
                <a:ext uri="{FF2B5EF4-FFF2-40B4-BE49-F238E27FC236}">
                  <a16:creationId xmlns:a16="http://schemas.microsoft.com/office/drawing/2014/main" id="{ECC1F930-36D8-B046-A598-79FE9D261FF1}"/>
                </a:ext>
              </a:extLst>
            </p:cNvPr>
            <p:cNvCxnSpPr/>
            <p:nvPr/>
          </p:nvCxnSpPr>
          <p:spPr>
            <a:xfrm>
              <a:off x="2690949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8">
              <a:extLst>
                <a:ext uri="{FF2B5EF4-FFF2-40B4-BE49-F238E27FC236}">
                  <a16:creationId xmlns:a16="http://schemas.microsoft.com/office/drawing/2014/main" id="{52430301-250A-F642-BDCF-35CCBFFA8632}"/>
                </a:ext>
              </a:extLst>
            </p:cNvPr>
            <p:cNvCxnSpPr/>
            <p:nvPr/>
          </p:nvCxnSpPr>
          <p:spPr>
            <a:xfrm>
              <a:off x="6422572" y="3428999"/>
              <a:ext cx="30828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BCA4644-C9FC-5E42-911D-BE8E2C05F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18" y="2786446"/>
            <a:ext cx="480374" cy="480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B44F4D-6CFB-E145-AB7D-D4CBE4C2B4DD}"/>
              </a:ext>
            </a:extLst>
          </p:cNvPr>
          <p:cNvSpPr txBox="1"/>
          <p:nvPr/>
        </p:nvSpPr>
        <p:spPr>
          <a:xfrm>
            <a:off x="1386571" y="1767803"/>
            <a:ext cx="635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二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、设计思路</a:t>
            </a:r>
            <a:endParaRPr kumimoji="1" lang="zh-CN" altLang="en-US" sz="320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16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" y="123478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投研</a:t>
            </a:r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机构怎样写研报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4628" y="1495869"/>
            <a:ext cx="8341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/>
              <a:t>收集相关数据（价格走势、相关指标走势等）。</a:t>
            </a:r>
            <a:endParaRPr lang="en-US" altLang="zh-CN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/>
              <a:t>整理近期热点事件（热点新闻、相关政策等）。</a:t>
            </a:r>
            <a:endParaRPr lang="en-US" altLang="zh-CN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撰写研</a:t>
            </a:r>
            <a:r>
              <a:rPr lang="zh-CN" altLang="en-US" dirty="0" smtClean="0"/>
              <a:t>报（分析数据，推测走势背后的可能原因等）。</a:t>
            </a:r>
            <a:endParaRPr lang="en-US" altLang="zh-CN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研</a:t>
            </a:r>
            <a:r>
              <a:rPr lang="zh-CN" altLang="en-US" dirty="0" smtClean="0"/>
              <a:t>报润色、审核。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389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" y="0"/>
            <a:ext cx="9063136" cy="502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38479"/>
            <a:ext cx="2580914" cy="519694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6" y="861174"/>
            <a:ext cx="8479002" cy="51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DE237C50-53C2-2340-934D-C9F78221395F}"/>
              </a:ext>
            </a:extLst>
          </p:cNvPr>
          <p:cNvSpPr txBox="1"/>
          <p:nvPr/>
        </p:nvSpPr>
        <p:spPr>
          <a:xfrm>
            <a:off x="467544" y="26749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机器人如何模拟机构写研报的过程</a:t>
            </a:r>
            <a:endParaRPr lang="zh-CN" altLang="en-US" sz="2400" dirty="0">
              <a:solidFill>
                <a:srgbClr val="74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注: 右箭头 163">
            <a:extLst>
              <a:ext uri="{FF2B5EF4-FFF2-40B4-BE49-F238E27FC236}">
                <a16:creationId xmlns:a16="http://schemas.microsoft.com/office/drawing/2014/main" id="{9B58A86B-CD46-42C6-8AF9-1BC672321776}"/>
              </a:ext>
            </a:extLst>
          </p:cNvPr>
          <p:cNvSpPr/>
          <p:nvPr/>
        </p:nvSpPr>
        <p:spPr>
          <a:xfrm>
            <a:off x="467544" y="1471485"/>
            <a:ext cx="808790" cy="2702268"/>
          </a:xfrm>
          <a:prstGeom prst="rightArrow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研报任务</a:t>
            </a:r>
            <a:endParaRPr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520589" y="1044953"/>
            <a:ext cx="4002601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数据专家（提取数据、绘制图表）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566292" y="2401542"/>
            <a:ext cx="4002601" cy="7350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研</a:t>
            </a:r>
            <a:r>
              <a:rPr lang="zh-CN" altLang="en-US" dirty="0" smtClean="0"/>
              <a:t>报撰写专家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（分析数据、撰写研报）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1590943" y="3999249"/>
            <a:ext cx="4002601" cy="5040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研报润色专家（润色研报）</a:t>
            </a:r>
            <a:endParaRPr lang="zh-CN" altLang="en-US" dirty="0"/>
          </a:p>
        </p:txBody>
      </p:sp>
      <p:sp>
        <p:nvSpPr>
          <p:cNvPr id="19" name="下箭头 18"/>
          <p:cNvSpPr/>
          <p:nvPr/>
        </p:nvSpPr>
        <p:spPr>
          <a:xfrm>
            <a:off x="2774489" y="1605673"/>
            <a:ext cx="1494798" cy="72258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参考数据</a:t>
            </a:r>
            <a:endParaRPr lang="zh-CN" altLang="en-US" dirty="0"/>
          </a:p>
        </p:txBody>
      </p:sp>
      <p:sp>
        <p:nvSpPr>
          <p:cNvPr id="20" name="下箭头 19"/>
          <p:cNvSpPr/>
          <p:nvPr/>
        </p:nvSpPr>
        <p:spPr>
          <a:xfrm>
            <a:off x="2730107" y="3204893"/>
            <a:ext cx="1583563" cy="726102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研</a:t>
            </a:r>
            <a:r>
              <a:rPr lang="zh-CN" altLang="en-US" dirty="0" smtClean="0"/>
              <a:t>报初稿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411" y="1962817"/>
            <a:ext cx="2482269" cy="1905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右箭头 20"/>
          <p:cNvSpPr/>
          <p:nvPr/>
        </p:nvSpPr>
        <p:spPr>
          <a:xfrm rot="21152666">
            <a:off x="5866691" y="3809884"/>
            <a:ext cx="2044908" cy="61710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研报正文</a:t>
            </a:r>
            <a:endParaRPr lang="zh-CN" altLang="en-US" dirty="0"/>
          </a:p>
        </p:txBody>
      </p:sp>
      <p:sp>
        <p:nvSpPr>
          <p:cNvPr id="22" name="右箭头 21"/>
          <p:cNvSpPr/>
          <p:nvPr/>
        </p:nvSpPr>
        <p:spPr>
          <a:xfrm rot="617596">
            <a:off x="5827930" y="1145473"/>
            <a:ext cx="2030574" cy="58480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数据图表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t="2116"/>
          <a:stretch/>
        </p:blipFill>
        <p:spPr>
          <a:xfrm>
            <a:off x="8131818" y="3136640"/>
            <a:ext cx="923327" cy="1034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28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7196</TotalTime>
  <Words>1071</Words>
  <Application>Microsoft Office PowerPoint</Application>
  <PresentationFormat>全屏显示(16:9)</PresentationFormat>
  <Paragraphs>105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SimHei</vt:lpstr>
      <vt:lpstr>SimHei</vt:lpstr>
      <vt:lpstr>宋体</vt:lpstr>
      <vt:lpstr>Microsoft YaHei</vt:lpstr>
      <vt:lpstr>Microsoft YaHei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chanyang zeng</cp:lastModifiedBy>
  <cp:revision>1420</cp:revision>
  <dcterms:created xsi:type="dcterms:W3CDTF">2014-06-18T05:07:00Z</dcterms:created>
  <dcterms:modified xsi:type="dcterms:W3CDTF">2024-10-12T11:32:29Z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957F851EFEE44311A166E9DFF3889561</vt:lpwstr>
  </property>
  <property fmtid="{D5CDD505-2E9C-101B-9397-08002B2CF9AE}" pid="3" name="KSOProductBuildVer">
    <vt:lpwstr>2052-11.1.0.10938</vt:lpwstr>
  </property>
</Properties>
</file>